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haansoftxlsx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16"/>
  </p:notesMasterIdLst>
  <p:sldIdLst>
    <p:sldId id="256" r:id="rId3"/>
    <p:sldId id="258" r:id="rId4"/>
    <p:sldId id="260" r:id="rId5"/>
    <p:sldId id="339" r:id="rId6"/>
    <p:sldId id="333" r:id="rId7"/>
    <p:sldId id="329" r:id="rId8"/>
    <p:sldId id="340" r:id="rId9"/>
    <p:sldId id="316" r:id="rId10"/>
    <p:sldId id="317" r:id="rId11"/>
    <p:sldId id="262" r:id="rId12"/>
    <p:sldId id="326" r:id="rId13"/>
    <p:sldId id="318" r:id="rId14"/>
    <p:sldId id="308" r:id="rId15"/>
  </p:sldIdLst>
  <p:sldSz cx="9144000" cy="5143500" type="screen16x9"/>
  <p:notesSz cx="6858000" cy="9144000"/>
  <p:embeddedFontLst>
    <p:embeddedFont>
      <p:font typeface="나눔스퀘어 ExtraBold" panose="020B0600000101010101" pitchFamily="50" charset="-127"/>
      <p:bold r:id="rId17"/>
    </p:embeddedFont>
    <p:embeddedFont>
      <p:font typeface="나눔스퀘어라운드 ExtraBold" panose="020B0600000101010101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나눔스퀘어_ac" panose="020B0600000101010101" pitchFamily="50" charset="-127"/>
      <p:regular r:id="rId25"/>
    </p:embeddedFont>
    <p:embeddedFont>
      <p:font typeface="Montserrat" panose="020B0604020202020204" charset="0"/>
      <p:regular r:id="rId26"/>
      <p:bold r:id="rId27"/>
      <p:italic r:id="rId28"/>
      <p:boldItalic r:id="rId29"/>
    </p:embeddedFont>
    <p:embeddedFont>
      <p:font typeface="나눔스퀘어 Bold" panose="020B0600000101010101" pitchFamily="50" charset="-127"/>
      <p:bold r:id="rId30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3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CFF"/>
    <a:srgbClr val="C00000"/>
    <a:srgbClr val="00A0EA"/>
    <a:srgbClr val="C5EDFF"/>
    <a:srgbClr val="69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7" autoAdjust="0"/>
    <p:restoredTop sz="64928" autoAdjust="0"/>
  </p:normalViewPr>
  <p:slideViewPr>
    <p:cSldViewPr snapToGrid="0">
      <p:cViewPr varScale="1">
        <p:scale>
          <a:sx n="64" d="100"/>
          <a:sy n="64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친환경차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하이브리드</c:v>
                </c:pt>
                <c:pt idx="1">
                  <c:v>전기차</c:v>
                </c:pt>
                <c:pt idx="2">
                  <c:v>수소차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764583</c:v>
                </c:pt>
                <c:pt idx="1">
                  <c:v>159851</c:v>
                </c:pt>
                <c:pt idx="2">
                  <c:v>14532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30T15:15:46.597" idx="2">
    <p:pos x="2152" y="512"/>
    <p:text>“지금까지 인류가 경험했던 그 모든 위험은 회복이 가능한 위험이었다, 
인간이 다 극복이 가능한 위험”
“그런데 바로 기후위기는 
회복이 불가능하다는 거다.”</p:text>
    <p:extLst>
      <p:ext uri="{C676402C-5697-4E1C-873F-D02D1690AC5C}">
        <p15:threadingInfo xmlns:p15="http://schemas.microsoft.com/office/powerpoint/2012/main" timeZoneBias="-540"/>
      </p:ext>
    </p:extLst>
  </p:cm>
  <p:cm authorId="1" dt="2021-09-30T16:38:44.764" idx="3">
    <p:pos x="5356" y="556"/>
    <p:text>만년 시간동안 4-5도 상승
100년동안 1도 상승, 속도의 문제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8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455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59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89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2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672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20~25:</a:t>
            </a:r>
            <a:r>
              <a:rPr lang="en-US" baseline="0" dirty="0" smtClean="0"/>
              <a:t> 5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[</a:t>
            </a:r>
            <a:r>
              <a:rPr lang="ko-KR" altLang="en-US" baseline="0" dirty="0" smtClean="0"/>
              <a:t>주제선정 및 서비스정의</a:t>
            </a:r>
            <a:r>
              <a:rPr lang="en-US" altLang="ko-KR" baseline="0" dirty="0" smtClean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-  </a:t>
            </a:r>
            <a:r>
              <a:rPr lang="ko-KR" altLang="en-US" baseline="0" dirty="0" err="1" smtClean="0"/>
              <a:t>수소차</a:t>
            </a:r>
            <a:r>
              <a:rPr lang="ko-KR" altLang="en-US" baseline="0" dirty="0" smtClean="0"/>
              <a:t> 이용 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 smtClean="0"/>
              <a:t>충전소 부족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충전소 위치선정 회사</a:t>
            </a:r>
            <a:r>
              <a:rPr lang="en-US" altLang="ko-KR" dirty="0" smtClean="0"/>
              <a:t>X, </a:t>
            </a:r>
            <a:r>
              <a:rPr lang="ko-KR" altLang="en-US" dirty="0" smtClean="0"/>
              <a:t>논문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정도로 부족</a:t>
            </a:r>
            <a:endParaRPr lang="en-US" altLang="ko-K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서비스 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위치선정 의사결정도움 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</a:t>
            </a:r>
            <a:r>
              <a:rPr lang="en-US" dirty="0"/>
              <a:t>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89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20~25:</a:t>
            </a:r>
            <a:r>
              <a:rPr lang="en-US" baseline="0" dirty="0" smtClean="0"/>
              <a:t> 5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[</a:t>
            </a:r>
            <a:r>
              <a:rPr lang="ko-KR" altLang="en-US" baseline="0" dirty="0" smtClean="0"/>
              <a:t>주제선정 및 서비스정의</a:t>
            </a:r>
            <a:r>
              <a:rPr lang="en-US" altLang="ko-KR" baseline="0" dirty="0" smtClean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-  </a:t>
            </a:r>
            <a:r>
              <a:rPr lang="ko-KR" altLang="en-US" baseline="0" dirty="0" err="1" smtClean="0"/>
              <a:t>수소차</a:t>
            </a:r>
            <a:r>
              <a:rPr lang="ko-KR" altLang="en-US" baseline="0" dirty="0" smtClean="0"/>
              <a:t> 이용 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 smtClean="0"/>
              <a:t>충전소 부족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충전소 위치선정 회사</a:t>
            </a:r>
            <a:r>
              <a:rPr lang="en-US" altLang="ko-KR" dirty="0" smtClean="0"/>
              <a:t>X, </a:t>
            </a:r>
            <a:r>
              <a:rPr lang="ko-KR" altLang="en-US" dirty="0" smtClean="0"/>
              <a:t>논문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정도로 부족</a:t>
            </a:r>
            <a:endParaRPr lang="en-US" altLang="ko-K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서비스 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위치선정 의사결정도움 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</a:t>
            </a:r>
            <a:r>
              <a:rPr lang="en-US" dirty="0"/>
              <a:t>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976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20~25:</a:t>
            </a:r>
            <a:r>
              <a:rPr lang="en-US" baseline="0" dirty="0" smtClean="0"/>
              <a:t> 5</a:t>
            </a:r>
            <a:r>
              <a:rPr lang="ko-KR" altLang="en-US" baseline="0" dirty="0" smtClean="0"/>
              <a:t>분 </a:t>
            </a:r>
            <a:r>
              <a:rPr lang="en-US" altLang="ko-KR" baseline="0" dirty="0" smtClean="0"/>
              <a:t>[</a:t>
            </a:r>
            <a:r>
              <a:rPr lang="ko-KR" altLang="en-US" baseline="0" dirty="0" smtClean="0"/>
              <a:t>주제선정 및 서비스정의</a:t>
            </a:r>
            <a:r>
              <a:rPr lang="en-US" altLang="ko-KR" baseline="0" dirty="0" smtClean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-  </a:t>
            </a:r>
            <a:r>
              <a:rPr lang="ko-KR" altLang="en-US" baseline="0" dirty="0" err="1" smtClean="0"/>
              <a:t>수소차</a:t>
            </a:r>
            <a:r>
              <a:rPr lang="ko-KR" altLang="en-US" baseline="0" dirty="0" smtClean="0"/>
              <a:t> 이용 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 smtClean="0"/>
              <a:t>충전소 부족</a:t>
            </a:r>
            <a:endParaRPr lang="en-US" altLang="ko-KR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충전소 위치선정 회사</a:t>
            </a:r>
            <a:r>
              <a:rPr lang="en-US" altLang="ko-KR" dirty="0" smtClean="0"/>
              <a:t>X, </a:t>
            </a:r>
            <a:r>
              <a:rPr lang="ko-KR" altLang="en-US" dirty="0" smtClean="0"/>
              <a:t>논문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정도로 부족</a:t>
            </a:r>
            <a:endParaRPr lang="en-US" altLang="ko-KR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/>
              <a:t>서비스 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대상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위치선정 의사결정도움 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</a:t>
            </a:r>
            <a:r>
              <a:rPr lang="en-US" dirty="0"/>
              <a:t>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66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8755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46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xmlns="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xmlns="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7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r>
              <a:rPr lang="en-US" altLang="ko-KR" sz="4800" dirty="0">
                <a:solidFill>
                  <a:srgbClr val="4A8CFF"/>
                </a:solidFill>
              </a:rPr>
              <a:t/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한유정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서비스 정의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236055"/>
            <a:ext cx="8009699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특수목적법인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참고자료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 구축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현황</a:t>
            </a: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 관련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뉴스</a:t>
            </a: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 smtClean="0"/>
              <a:t>프로젝트 </a:t>
            </a:r>
            <a:r>
              <a:rPr lang="ko-KR" altLang="en-US" dirty="0"/>
              <a:t>프로세스</a:t>
            </a:r>
            <a:br>
              <a:rPr lang="ko-KR" altLang="en-US" dirty="0"/>
            </a:b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12" y="729047"/>
            <a:ext cx="7011588" cy="399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6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 smtClean="0"/>
              <a:t>보류</a:t>
            </a:r>
            <a:endParaRPr lang="ko-KR" altLang="en-US" sz="4400"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7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5C61DE66-A76E-4F18-84FE-71F59FAC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5547"/>
            <a:ext cx="5522325" cy="8550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D74E1BFC-16DD-4B00-B05C-E727E37E7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615"/>
          <a:stretch/>
        </p:blipFill>
        <p:spPr>
          <a:xfrm>
            <a:off x="140574" y="1399451"/>
            <a:ext cx="5522327" cy="2526248"/>
          </a:xfrm>
          <a:prstGeom prst="rect">
            <a:avLst/>
          </a:prstGeom>
        </p:spPr>
      </p:pic>
      <p:pic>
        <p:nvPicPr>
          <p:cNvPr id="18" name="Picture 6" descr="LPG충전소→수소복합충전소&amp;#39; 정책 지원 더해진다 - ::: 글로벌 녹색성장 미디어 - 이투뉴스">
            <a:extLst>
              <a:ext uri="{FF2B5EF4-FFF2-40B4-BE49-F238E27FC236}">
                <a16:creationId xmlns:a16="http://schemas.microsoft.com/office/drawing/2014/main" xmlns="" id="{F7A1ADA6-BD4F-4B07-AA18-16F78409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5662899" y="1419324"/>
            <a:ext cx="3248203" cy="18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1012F03-AF7F-466F-9E16-AEF50CB6FD42}"/>
              </a:ext>
            </a:extLst>
          </p:cNvPr>
          <p:cNvSpPr txBox="1"/>
          <p:nvPr/>
        </p:nvSpPr>
        <p:spPr>
          <a:xfrm>
            <a:off x="513845" y="3925699"/>
            <a:ext cx="839725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수소충전소와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충전소는 같은 고압가스 규제를 받으며 정부에서도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 활용 복합충전소를 구축할 계획을 가짐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→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LPG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충전소를 바탕으로 수소충전소 입지 분석 수행</a:t>
            </a:r>
          </a:p>
        </p:txBody>
      </p:sp>
      <p:sp>
        <p:nvSpPr>
          <p:cNvPr id="20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ko-KR" altLang="en-US" dirty="0"/>
              <a:t>융</a:t>
            </a:r>
            <a:r>
              <a:rPr lang="en-US" altLang="ko-KR" dirty="0"/>
              <a:t>·</a:t>
            </a:r>
            <a:r>
              <a:rPr lang="ko-KR" altLang="en-US" dirty="0"/>
              <a:t>복합 충전소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74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544696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en-US" altLang="ko-KR" sz="2400" dirty="0"/>
              <a:t>DS </a:t>
            </a:r>
            <a:r>
              <a:rPr lang="ko-KR" altLang="en-US" sz="2400" dirty="0"/>
              <a:t>진행사항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en-US" altLang="ko-KR" sz="2400" dirty="0"/>
              <a:t>DE </a:t>
            </a:r>
            <a:r>
              <a:rPr lang="ko-KR" altLang="en-US" sz="2400" dirty="0"/>
              <a:t>진행사항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주제 선정배경 및 서비스</a:t>
            </a: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15884" y="174950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1" y="1224868"/>
            <a:ext cx="3501100" cy="26012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57385" y="2243590"/>
            <a:ext cx="1520049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조천호</a:t>
            </a:r>
            <a:endParaRPr lang="en-US" altLang="ko-KR" sz="1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|</a:t>
            </a:r>
            <a:r>
              <a:rPr lang="ko-KR" altLang="en-US" sz="1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前 국립기상과학원장</a:t>
            </a:r>
            <a:r>
              <a:rPr lang="en-US" altLang="ko-KR" sz="1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|</a:t>
            </a:r>
            <a:endParaRPr lang="ko-KR" altLang="en-US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73948" y="4054856"/>
            <a:ext cx="16562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출처</a:t>
            </a:r>
            <a:r>
              <a:rPr lang="en-US" altLang="ko-KR" sz="1100" dirty="0" smtClean="0"/>
              <a:t>: KBS</a:t>
            </a:r>
            <a:r>
              <a:rPr lang="en-US" altLang="ko-KR" sz="1100" dirty="0"/>
              <a:t>, </a:t>
            </a:r>
            <a:r>
              <a:rPr lang="ko-KR" altLang="en-US" sz="1100" dirty="0"/>
              <a:t>원소기호</a:t>
            </a:r>
            <a:r>
              <a:rPr lang="en-US" altLang="ko-KR" sz="1100" dirty="0"/>
              <a:t>H</a:t>
            </a:r>
            <a:endParaRPr lang="en-US" altLang="ko-KR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1699"/>
          <a:stretch/>
        </p:blipFill>
        <p:spPr>
          <a:xfrm>
            <a:off x="3974550" y="1224867"/>
            <a:ext cx="4777564" cy="26200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21539" y="4054856"/>
            <a:ext cx="16305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/>
              <a:t>- </a:t>
            </a:r>
            <a:r>
              <a:rPr lang="ko-KR" altLang="en-US" sz="1100" dirty="0" smtClean="0"/>
              <a:t>출처</a:t>
            </a:r>
            <a:r>
              <a:rPr lang="en-US" altLang="ko-KR" sz="1100" dirty="0" smtClean="0"/>
              <a:t>: MCC (21.09.30)</a:t>
            </a:r>
            <a:endParaRPr lang="en-US" altLang="ko-KR" sz="11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9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925449" y="1887292"/>
            <a:ext cx="3799852" cy="2828163"/>
            <a:chOff x="4925449" y="1887292"/>
            <a:chExt cx="3799852" cy="2828163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5449" y="1904955"/>
              <a:ext cx="3694496" cy="28105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4602" y="1887292"/>
              <a:ext cx="1630699" cy="264668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543358" y="2487932"/>
            <a:ext cx="3724456" cy="1463317"/>
            <a:chOff x="532733" y="2626373"/>
            <a:chExt cx="3724456" cy="146331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/>
            <a:srcRect l="33848" t="26965"/>
            <a:stretch/>
          </p:blipFill>
          <p:spPr>
            <a:xfrm>
              <a:off x="532733" y="2829421"/>
              <a:ext cx="3724456" cy="126026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/>
            <a:srcRect l="34310" t="6856" b="21214"/>
            <a:stretch/>
          </p:blipFill>
          <p:spPr>
            <a:xfrm>
              <a:off x="3052857" y="2705816"/>
              <a:ext cx="1204332" cy="24033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733" y="2626373"/>
              <a:ext cx="2286046" cy="319774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532733" y="1125414"/>
            <a:ext cx="3695370" cy="1023097"/>
            <a:chOff x="604714" y="840431"/>
            <a:chExt cx="3695370" cy="102309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8"/>
            <a:srcRect t="43671"/>
            <a:stretch/>
          </p:blipFill>
          <p:spPr>
            <a:xfrm>
              <a:off x="604714" y="1080886"/>
              <a:ext cx="3084478" cy="78264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77567" y="1420307"/>
              <a:ext cx="1822517" cy="22207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8"/>
            <a:srcRect l="32107" t="4059" r="37769" b="80114"/>
            <a:stretch/>
          </p:blipFill>
          <p:spPr>
            <a:xfrm>
              <a:off x="686776" y="840431"/>
              <a:ext cx="929519" cy="220004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9607" y="469996"/>
            <a:ext cx="3775694" cy="120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1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4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40238" y="729047"/>
            <a:ext cx="3172843" cy="31728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67" y="952837"/>
            <a:ext cx="4338679" cy="27633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84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2879" y="1436359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연합뉴스에 따르면 국토교통부 자동차 등록 통계 분석 결과 지난 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말 기준 국내 보급된 </a:t>
            </a:r>
            <a:r>
              <a:rPr lang="ko-KR" altLang="en-US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친환경차는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93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8966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대로 집계됐다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작년 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말과 비교하면 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40.6% 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늘어난 수치다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/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r>
              <a:rPr lang="ko-KR" altLang="en-US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하이브리드차가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76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4583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대로 작년 동기 대비 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37.9% 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증가했고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전기차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(15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9851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수소전기차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4532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각각 </a:t>
            </a:r>
            <a:r>
              <a:rPr lang="en-US" altLang="ko-KR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50.7%, 98.7% </a:t>
            </a:r>
            <a:r>
              <a:rPr lang="ko-KR" altLang="en-US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급증했다</a:t>
            </a:r>
            <a:r>
              <a:rPr lang="en-US" altLang="ko-KR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/>
            <a:endParaRPr lang="en-US" altLang="ko-KR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/>
            <a:endParaRPr lang="en-US" altLang="ko-KR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4" name="차트 23"/>
          <p:cNvGraphicFramePr/>
          <p:nvPr>
            <p:extLst>
              <p:ext uri="{D42A27DB-BD31-4B8C-83A1-F6EECF244321}">
                <p14:modId xmlns:p14="http://schemas.microsoft.com/office/powerpoint/2010/main" val="2603603397"/>
              </p:ext>
            </p:extLst>
          </p:nvPr>
        </p:nvGraphicFramePr>
        <p:xfrm>
          <a:off x="4038600" y="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317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02253" y="3546165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수소충전소 현황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0" y="1067601"/>
            <a:ext cx="2846448" cy="25333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B166202-6E0D-4E44-81B4-201F0374DCB2}"/>
              </a:ext>
            </a:extLst>
          </p:cNvPr>
          <p:cNvSpPr txBox="1"/>
          <p:nvPr/>
        </p:nvSpPr>
        <p:spPr>
          <a:xfrm>
            <a:off x="1661277" y="3543383"/>
            <a:ext cx="2246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서울시 전기충전소 현황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C9055C8C-0E84-4FC1-B261-C544CEA2AAF5}"/>
              </a:ext>
            </a:extLst>
          </p:cNvPr>
          <p:cNvGrpSpPr/>
          <p:nvPr/>
        </p:nvGrpSpPr>
        <p:grpSpPr>
          <a:xfrm>
            <a:off x="4654446" y="1244717"/>
            <a:ext cx="2544015" cy="2145516"/>
            <a:chOff x="3174644" y="1285452"/>
            <a:chExt cx="2544015" cy="214551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74644" y="1285452"/>
              <a:ext cx="2544015" cy="2145516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73F07B81-E459-4A81-AD56-7FC58BC120BA}"/>
                </a:ext>
              </a:extLst>
            </p:cNvPr>
            <p:cNvGrpSpPr/>
            <p:nvPr/>
          </p:nvGrpSpPr>
          <p:grpSpPr>
            <a:xfrm>
              <a:off x="3704897" y="2151993"/>
              <a:ext cx="2012734" cy="1058918"/>
              <a:chOff x="3704897" y="2151993"/>
              <a:chExt cx="2012734" cy="1058918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xmlns="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xmlns="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4FF7BB3-D5D0-4548-96FD-148F9CA2F73C}"/>
              </a:ext>
            </a:extLst>
          </p:cNvPr>
          <p:cNvSpPr txBox="1"/>
          <p:nvPr/>
        </p:nvSpPr>
        <p:spPr>
          <a:xfrm>
            <a:off x="2318314" y="4106676"/>
            <a:ext cx="4327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2025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년까지 서울에 </a:t>
            </a:r>
            <a:r>
              <a:rPr lang="en-US" altLang="ko-KR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48</a:t>
            </a:r>
            <a:r>
              <a:rPr lang="ko-KR" altLang="en-US" b="1" i="0" u="sng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구축 목표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그러나 현재 </a:t>
            </a:r>
            <a:r>
              <a:rPr lang="en-US" altLang="ko-KR" b="1" u="sng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뿐</a:t>
            </a:r>
            <a:r>
              <a:rPr lang="en-US" altLang="ko-KR" b="1" u="sng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65F3E04-587F-472E-ADDC-C7D7CD452200}"/>
              </a:ext>
            </a:extLst>
          </p:cNvPr>
          <p:cNvSpPr txBox="1"/>
          <p:nvPr/>
        </p:nvSpPr>
        <p:spPr>
          <a:xfrm>
            <a:off x="157819" y="729047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 수소충전소 구축 현황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2171" y="0"/>
            <a:ext cx="381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수소차</a:t>
            </a:r>
            <a:r>
              <a:rPr lang="ko-KR" altLang="en-US" dirty="0" smtClean="0"/>
              <a:t> 증가대비 수소충전소 부족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338698" y="-46167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논문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90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주제 선정배경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C84ADC7-6946-4720-A3C9-2AA13CFC0A09}"/>
              </a:ext>
            </a:extLst>
          </p:cNvPr>
          <p:cNvSpPr txBox="1"/>
          <p:nvPr/>
        </p:nvSpPr>
        <p:spPr>
          <a:xfrm>
            <a:off x="1484872" y="4104008"/>
            <a:ext cx="7128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u="sng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보급확산 목표 달성을 위해 수요분석 및 규제를 고려한 수소충전소 구축이 필요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D43EF08-B25B-4FA2-8241-DD12B846DCDB}"/>
              </a:ext>
            </a:extLst>
          </p:cNvPr>
          <p:cNvSpPr txBox="1"/>
          <p:nvPr/>
        </p:nvSpPr>
        <p:spPr>
          <a:xfrm>
            <a:off x="6897281" y="3240275"/>
            <a:ext cx="22467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 구매 결정시 걸림돌</a:t>
            </a:r>
            <a:endParaRPr lang="en-US" altLang="ko-KR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(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국민권익위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 민원 조사결과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Montserrat"/>
              </a:rPr>
              <a:t>)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E05434EB-73E5-4BCF-B1E8-287BC0F46504}"/>
              </a:ext>
            </a:extLst>
          </p:cNvPr>
          <p:cNvGrpSpPr/>
          <p:nvPr/>
        </p:nvGrpSpPr>
        <p:grpSpPr>
          <a:xfrm>
            <a:off x="6819886" y="1482278"/>
            <a:ext cx="2092266" cy="1634688"/>
            <a:chOff x="6373641" y="1624097"/>
            <a:chExt cx="2635104" cy="1722726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4DB450D4-D6F7-435A-8FEB-2B379CAA0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641" y="1672342"/>
              <a:ext cx="2635104" cy="1674481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A8B76ED9-44A8-47ED-BD4B-A141E670B625}"/>
                </a:ext>
              </a:extLst>
            </p:cNvPr>
            <p:cNvSpPr/>
            <p:nvPr/>
          </p:nvSpPr>
          <p:spPr>
            <a:xfrm>
              <a:off x="6599113" y="1624097"/>
              <a:ext cx="2300517" cy="4017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EF7D94D-C5A5-40E2-8209-B257856C1138}"/>
              </a:ext>
            </a:extLst>
          </p:cNvPr>
          <p:cNvSpPr txBox="1"/>
          <p:nvPr/>
        </p:nvSpPr>
        <p:spPr>
          <a:xfrm>
            <a:off x="638877" y="3240275"/>
            <a:ext cx="327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수소충전소 구축 관련 이해관계자의 의견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89D3DE2-AAFA-490A-AF59-6794BEF7D65E}"/>
              </a:ext>
            </a:extLst>
          </p:cNvPr>
          <p:cNvSpPr txBox="1"/>
          <p:nvPr/>
        </p:nvSpPr>
        <p:spPr>
          <a:xfrm>
            <a:off x="4058489" y="3286243"/>
            <a:ext cx="3271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</a:rPr>
              <a:t>고압가스 안전관리법</a:t>
            </a:r>
            <a:endParaRPr lang="ko-KR" alt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3C4E39A-E031-4743-88D5-99E47AC7BBEE}"/>
              </a:ext>
            </a:extLst>
          </p:cNvPr>
          <p:cNvSpPr txBox="1"/>
          <p:nvPr/>
        </p:nvSpPr>
        <p:spPr>
          <a:xfrm>
            <a:off x="3933673" y="1472096"/>
            <a:ext cx="2004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수소충전소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규제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853908"/>
              </p:ext>
            </p:extLst>
          </p:nvPr>
        </p:nvGraphicFramePr>
        <p:xfrm>
          <a:off x="4058489" y="1855750"/>
          <a:ext cx="1945348" cy="129189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972674">
                  <a:extLst>
                    <a:ext uri="{9D8B030D-6E8A-4147-A177-3AD203B41FA5}">
                      <a16:colId xmlns:a16="http://schemas.microsoft.com/office/drawing/2014/main" xmlns="" val="1287347463"/>
                    </a:ext>
                  </a:extLst>
                </a:gridCol>
                <a:gridCol w="972674">
                  <a:extLst>
                    <a:ext uri="{9D8B030D-6E8A-4147-A177-3AD203B41FA5}">
                      <a16:colId xmlns:a16="http://schemas.microsoft.com/office/drawing/2014/main" xmlns="" val="2581916644"/>
                    </a:ext>
                  </a:extLst>
                </a:gridCol>
              </a:tblGrid>
              <a:tr h="410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rgbClr val="4A8C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rgbClr val="4A8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251117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 보호시설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5636878"/>
                  </a:ext>
                </a:extLst>
              </a:tr>
              <a:tr h="471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 보호시설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395657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65F3E04-587F-472E-ADDC-C7D7CD452200}"/>
              </a:ext>
            </a:extLst>
          </p:cNvPr>
          <p:cNvSpPr txBox="1"/>
          <p:nvPr/>
        </p:nvSpPr>
        <p:spPr>
          <a:xfrm>
            <a:off x="157819" y="729047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구축 필요성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2C53BB2-71B9-4337-9E40-FC99A5588011}"/>
              </a:ext>
            </a:extLst>
          </p:cNvPr>
          <p:cNvGrpSpPr/>
          <p:nvPr/>
        </p:nvGrpSpPr>
        <p:grpSpPr>
          <a:xfrm>
            <a:off x="568602" y="1535584"/>
            <a:ext cx="3105806" cy="1612063"/>
            <a:chOff x="568602" y="1535584"/>
            <a:chExt cx="3105806" cy="161206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62149" r="3625" b="179"/>
            <a:stretch/>
          </p:blipFill>
          <p:spPr>
            <a:xfrm>
              <a:off x="568602" y="1535584"/>
              <a:ext cx="3105806" cy="161206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777C37CB-938C-4F87-8816-B335084A85E2}"/>
                </a:ext>
              </a:extLst>
            </p:cNvPr>
            <p:cNvSpPr/>
            <p:nvPr/>
          </p:nvSpPr>
          <p:spPr>
            <a:xfrm>
              <a:off x="1742436" y="2417204"/>
              <a:ext cx="1205346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31DF17EA-9A6B-437F-988E-7677BC1583D5}"/>
              </a:ext>
            </a:extLst>
          </p:cNvPr>
          <p:cNvCxnSpPr/>
          <p:nvPr/>
        </p:nvCxnSpPr>
        <p:spPr>
          <a:xfrm>
            <a:off x="6410863" y="1243457"/>
            <a:ext cx="0" cy="2656585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7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429</Words>
  <Application>Microsoft Office PowerPoint</Application>
  <PresentationFormat>화면 슬라이드 쇼(16:9)</PresentationFormat>
  <Paragraphs>101</Paragraphs>
  <Slides>13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나눔스퀘어 ExtraBold</vt:lpstr>
      <vt:lpstr>나눔스퀘어라운드 ExtraBold</vt:lpstr>
      <vt:lpstr>Arial</vt:lpstr>
      <vt:lpstr>맑은 고딕</vt:lpstr>
      <vt:lpstr>Fira Sans Extra Condensed Medium</vt:lpstr>
      <vt:lpstr>나눔스퀘어_ac</vt:lpstr>
      <vt:lpstr>Montserrat</vt:lpstr>
      <vt:lpstr>나눔스퀘어 Bold</vt:lpstr>
      <vt:lpstr>맑은 고딕</vt:lpstr>
      <vt:lpstr>Management Consulting Toolkit by Slidesgo</vt:lpstr>
      <vt:lpstr>디자인 사용자 지정</vt:lpstr>
      <vt:lpstr>수소충전소  최적 입지 선정</vt:lpstr>
      <vt:lpstr>목 차</vt:lpstr>
      <vt:lpstr>주제 선정배경 및 서비스</vt:lpstr>
      <vt:lpstr>주제 선정배경</vt:lpstr>
      <vt:lpstr>주제 선정배경</vt:lpstr>
      <vt:lpstr>주제 선정배경</vt:lpstr>
      <vt:lpstr>PowerPoint 프레젠테이션</vt:lpstr>
      <vt:lpstr>주제 선정배경</vt:lpstr>
      <vt:lpstr>주제 선정배경</vt:lpstr>
      <vt:lpstr>서비스 정의</vt:lpstr>
      <vt:lpstr>프로젝트 프로세스 </vt:lpstr>
      <vt:lpstr>보류</vt:lpstr>
      <vt:lpstr>융·복합 충전소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Microsoft 계정</cp:lastModifiedBy>
  <cp:revision>175</cp:revision>
  <dcterms:modified xsi:type="dcterms:W3CDTF">2021-09-30T09:00:46Z</dcterms:modified>
</cp:coreProperties>
</file>